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</p:sldMasterIdLst>
  <p:notesMasterIdLst>
    <p:notesMasterId r:id="rId30"/>
  </p:notesMasterIdLst>
  <p:sldIdLst>
    <p:sldId id="256" r:id="rId2"/>
    <p:sldId id="258" r:id="rId3"/>
    <p:sldId id="259" r:id="rId4"/>
    <p:sldId id="281" r:id="rId5"/>
    <p:sldId id="287" r:id="rId6"/>
    <p:sldId id="269" r:id="rId7"/>
    <p:sldId id="270" r:id="rId8"/>
    <p:sldId id="271" r:id="rId9"/>
    <p:sldId id="280" r:id="rId10"/>
    <p:sldId id="257" r:id="rId11"/>
    <p:sldId id="268" r:id="rId12"/>
    <p:sldId id="273" r:id="rId13"/>
    <p:sldId id="278" r:id="rId14"/>
    <p:sldId id="277" r:id="rId15"/>
    <p:sldId id="267" r:id="rId16"/>
    <p:sldId id="285" r:id="rId17"/>
    <p:sldId id="284" r:id="rId18"/>
    <p:sldId id="286" r:id="rId19"/>
    <p:sldId id="263" r:id="rId20"/>
    <p:sldId id="261" r:id="rId21"/>
    <p:sldId id="262" r:id="rId22"/>
    <p:sldId id="264" r:id="rId23"/>
    <p:sldId id="266" r:id="rId24"/>
    <p:sldId id="283" r:id="rId25"/>
    <p:sldId id="265" r:id="rId26"/>
    <p:sldId id="282" r:id="rId27"/>
    <p:sldId id="27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>
        <p:scale>
          <a:sx n="40" d="100"/>
          <a:sy n="40" d="100"/>
        </p:scale>
        <p:origin x="1670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24BE-8A14-406C-93AE-FEDF4702362B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FDA5-6DC3-4FE0-BF42-6D07B5EE4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D7A7-D1E9-49FE-B288-75D755D02F1B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0A9-CCEE-4E49-AF50-9A9178C093F5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E7F5-B2E5-489A-976D-734D7F853DE3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727-5F18-4B62-81B5-C092F8CCA971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96D5-BBCA-4EE5-AC34-2F838BA68892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594A-105F-4330-BE78-40BFD5E05FF3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AB467-0635-440B-9BC4-DA322DD73B70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D92D-E3A5-4B10-B1FC-D041F161170C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8EA-D952-4AE1-A6E7-E6731635F9D2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2A52-9E14-487A-A3FB-E00D36231CE7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7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A72F-91C6-447B-8CFD-10CC50FBFEAC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A931-94B6-4C88-A7AC-0B43FAFFEEC1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C6B2-4719-4EFD-BB2D-A2C62F0625B7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E54B-2176-4BC1-BC54-F80551EDB034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BE7C-717C-4AB2-A881-24835FA94B24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C3D-17A3-49F5-8381-0500C8735BF2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0221-EA8F-4F92-87B7-59E96BBC3974}" type="datetime1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uralsight.com/courses/javascript-build-automation-gulpj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microsoft.com/office/2011/relationships/webextension" Target="../webextensions/webextension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1/relationships/webextension" Target="../webextensions/webextension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microsoft.com/office/2011/relationships/webextension" Target="../webextensions/webextension5.xml"/><Relationship Id="rId4" Type="http://schemas.openxmlformats.org/officeDocument/2006/relationships/image" Target="../media/image190.png"/><Relationship Id="rId9" Type="http://schemas.openxmlformats.org/officeDocument/2006/relationships/hyperlink" Target="http://bit.ly/1oUxzh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cottaddi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ottaddie/mvc-task-runn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scottaddie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twitter.com/Scott_Addie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chocolatey.org/packages/nodejs.inst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uralsight.com/courses/javascript-build-automation-gulpjs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johnpapa.net/gulp-and-grunt-at-anglebracket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lGF3s2" TargetMode="External"/><Relationship Id="rId2" Type="http://schemas.openxmlformats.org/officeDocument/2006/relationships/hyperlink" Target="http://bit.ly/1NKtRE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http://bit.ly/1KEc29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Task Runners for the ASP.NET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September 8, 2015</a:t>
            </a:r>
          </a:p>
          <a:p>
            <a:r>
              <a:rPr lang="en-US" dirty="0" smtClean="0"/>
              <a:t>WI .NET Users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task runner should I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task runner showdown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</p:spPr>
      </p:pic>
    </p:spTree>
    <p:extLst>
      <p:ext uri="{BB962C8B-B14F-4D97-AF65-F5344CB8AC3E}">
        <p14:creationId xmlns:p14="http://schemas.microsoft.com/office/powerpoint/2010/main" val="17833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4139390"/>
            <a:ext cx="5229975" cy="2335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8" y="1363239"/>
            <a:ext cx="9524663" cy="233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vs.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6" y="4549227"/>
            <a:ext cx="509344" cy="113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94" y="1005111"/>
            <a:ext cx="845452" cy="9957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7178" y="3880022"/>
            <a:ext cx="8886824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7723" y="6521450"/>
            <a:ext cx="6621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Diagrams based on John Papa’s </a:t>
            </a:r>
            <a:r>
              <a:rPr lang="en-US" sz="1000" i="1" dirty="0" err="1" smtClean="0">
                <a:hlinkClick r:id="rId6"/>
              </a:rPr>
              <a:t>Pluralsight</a:t>
            </a:r>
            <a:r>
              <a:rPr lang="en-US" sz="1000" i="1" dirty="0" smtClean="0">
                <a:hlinkClick r:id="rId6"/>
              </a:rPr>
              <a:t> course</a:t>
            </a:r>
            <a:endParaRPr lang="en-US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166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120863857"/>
                  </p:ext>
                </p:extLst>
              </p:nvPr>
            </p:nvGraphicFramePr>
            <p:xfrm>
              <a:off x="5413943" y="2736850"/>
              <a:ext cx="6510964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943" y="2736850"/>
                <a:ext cx="6510964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vs.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60392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42451948"/>
                  </p:ext>
                </p:extLst>
              </p:nvPr>
            </p:nvGraphicFramePr>
            <p:xfrm>
              <a:off x="676275" y="2736850"/>
              <a:ext cx="4603392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275" y="2736850"/>
                <a:ext cx="4603392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79667" y="2160983"/>
            <a:ext cx="483439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3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3501160782"/>
                  </p:ext>
                </p:extLst>
              </p:nvPr>
            </p:nvGraphicFramePr>
            <p:xfrm>
              <a:off x="6051250" y="2736850"/>
              <a:ext cx="5623513" cy="40127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250" y="2736850"/>
                <a:ext cx="5623513" cy="4012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1 small LESS 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4754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090136993"/>
                  </p:ext>
                </p:extLst>
              </p:nvPr>
            </p:nvGraphicFramePr>
            <p:xfrm>
              <a:off x="676274" y="2736850"/>
              <a:ext cx="5247013" cy="34321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4" y="2736850"/>
                <a:ext cx="5247013" cy="343212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923287" y="2160983"/>
            <a:ext cx="552980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9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745" y="6223924"/>
            <a:ext cx="8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bit.ly/1oUxzhL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4656"/>
              </p:ext>
            </p:extLst>
          </p:nvPr>
        </p:nvGraphicFramePr>
        <p:xfrm>
          <a:off x="677863" y="2725132"/>
          <a:ext cx="8596311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Contributors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9,927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15,955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5,095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1,794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Bocoup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Fractal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5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43" y="1542970"/>
            <a:ext cx="509344" cy="1139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2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from thought leaders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choose?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81" y="3629819"/>
            <a:ext cx="8372475" cy="942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" y="4835590"/>
            <a:ext cx="781050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1" y="2424047"/>
            <a:ext cx="85344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Grunt needs </a:t>
            </a:r>
            <a:r>
              <a:rPr lang="en-US" dirty="0" smtClean="0"/>
              <a:t>Node.js training </a:t>
            </a:r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5" y="2153326"/>
            <a:ext cx="5938157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ebugging Grunt tasks is frustrating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69" y="2261381"/>
            <a:ext cx="5450598" cy="37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verdict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1" y="1626495"/>
            <a:ext cx="5809033" cy="4414867"/>
          </a:xfrm>
        </p:spPr>
      </p:pic>
    </p:spTree>
    <p:extLst>
      <p:ext uri="{BB962C8B-B14F-4D97-AF65-F5344CB8AC3E}">
        <p14:creationId xmlns:p14="http://schemas.microsoft.com/office/powerpoint/2010/main" val="17892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Gulp in your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Easy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887"/>
            <a:ext cx="506012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and this talk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Scott Addie</a:t>
            </a:r>
          </a:p>
          <a:p>
            <a:pPr marL="0" indent="0">
              <a:buNone/>
            </a:pPr>
            <a:r>
              <a:rPr lang="en-US" dirty="0" smtClean="0"/>
              <a:t>.NET Solutions Architect</a:t>
            </a:r>
          </a:p>
          <a:p>
            <a:pPr marL="0" indent="0">
              <a:buNone/>
            </a:pPr>
            <a:r>
              <a:rPr lang="en-US" dirty="0" smtClean="0"/>
              <a:t>MCSD (Web Apps)</a:t>
            </a:r>
          </a:p>
          <a:p>
            <a:pPr marL="0" indent="0">
              <a:buNone/>
            </a:pPr>
            <a:r>
              <a:rPr lang="en-US" dirty="0" smtClean="0"/>
              <a:t>Visual Studio Code Insider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17819" y="2160589"/>
            <a:ext cx="5256186" cy="3880773"/>
          </a:xfrm>
        </p:spPr>
        <p:txBody>
          <a:bodyPr/>
          <a:lstStyle/>
          <a:p>
            <a:pPr lvl="1"/>
            <a:r>
              <a:rPr lang="en-US" dirty="0" smtClean="0">
                <a:hlinkClick r:id="rId2"/>
              </a:rPr>
              <a:t>GitHub.com/scottaddie/mvc-task-runners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dirty="0" smtClean="0">
                <a:hlinkClick r:id="rId3"/>
              </a:rPr>
              <a:t>ScottAddie.com</a:t>
            </a:r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@Scott_Addie</a:t>
            </a:r>
            <a:endParaRPr lang="en-US" dirty="0" smtClean="0"/>
          </a:p>
          <a:p>
            <a:pPr lvl="1"/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LinkedIn.com/in/scottaddie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1728356"/>
            <a:ext cx="1905000" cy="1905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0" y="3563307"/>
            <a:ext cx="682893" cy="55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92" y="4238379"/>
            <a:ext cx="658867" cy="65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5" y="2748073"/>
            <a:ext cx="868219" cy="66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91" y="1930400"/>
            <a:ext cx="817673" cy="8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8" y="2867878"/>
            <a:ext cx="5049965" cy="3032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 &amp; NPM (Node Package Manager)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via </a:t>
            </a:r>
            <a:r>
              <a:rPr lang="en-US" dirty="0" smtClean="0">
                <a:hlinkClick r:id="rId3"/>
              </a:rPr>
              <a:t>nodejs.org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8378" y="2737245"/>
            <a:ext cx="4185623" cy="33041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…or via </a:t>
            </a:r>
            <a:r>
              <a:rPr lang="en-US" dirty="0" smtClean="0">
                <a:hlinkClick r:id="rId4"/>
              </a:rPr>
              <a:t>chocolatey.org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6678743" cy="3304117"/>
          </a:xfrm>
          <a:solidFill>
            <a:srgbClr val="0070C0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iex ((new-object net.webclient).DownloadString('https://chocolatey.org/install.ps1</a:t>
            </a: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'))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choco install nodejs.install</a:t>
            </a:r>
            <a:endParaRPr lang="en-US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87" y="5280752"/>
            <a:ext cx="340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pp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06411"/>
                  </p:ext>
                </p:extLst>
              </p:nvPr>
            </p:nvGraphicFramePr>
            <p:xfrm>
              <a:off x="945584" y="3221179"/>
              <a:ext cx="9207084" cy="34058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pp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84" y="3221179"/>
                <a:ext cx="9207084" cy="34058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Create package.json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496" y="1424353"/>
            <a:ext cx="4867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Install Gulp at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92" y="1427090"/>
            <a:ext cx="48577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2" y="3366870"/>
            <a:ext cx="7838642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16" y="1413957"/>
            <a:ext cx="48863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8" y="2080994"/>
            <a:ext cx="3066664" cy="32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6864938"/>
                  </p:ext>
                </p:extLst>
              </p:nvPr>
            </p:nvGraphicFramePr>
            <p:xfrm>
              <a:off x="677333" y="1681943"/>
              <a:ext cx="10116358" cy="47245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3" y="1681943"/>
                <a:ext cx="10116358" cy="4724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gulpfile.js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624020"/>
                  </p:ext>
                </p:extLst>
              </p:nvPr>
            </p:nvGraphicFramePr>
            <p:xfrm>
              <a:off x="677690" y="1537133"/>
              <a:ext cx="8596312" cy="50710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90" y="1537133"/>
                <a:ext cx="8596312" cy="50710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Run Gulp task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07" y="1270000"/>
            <a:ext cx="5476875" cy="168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334" y="2844716"/>
            <a:ext cx="919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let demo =   + (   ||   );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700867"/>
            <a:ext cx="9196338" cy="182658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Gulp w/ ASP.NET 5 in VS Code or VS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7" y="2791328"/>
            <a:ext cx="950342" cy="9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0" y="2578887"/>
            <a:ext cx="506012" cy="1140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2" y="2731692"/>
            <a:ext cx="1063432" cy="11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" y="2074051"/>
            <a:ext cx="4666114" cy="466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Scan QR for slides &amp; code: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0860" y="2160589"/>
            <a:ext cx="4184034" cy="388077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Official Gulp website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JavaScript </a:t>
            </a:r>
            <a:r>
              <a:rPr lang="en-US" dirty="0">
                <a:hlinkClick r:id="rId3"/>
              </a:rPr>
              <a:t>Build Automation with Gulp.js</a:t>
            </a:r>
            <a:endParaRPr lang="en-US" dirty="0"/>
          </a:p>
          <a:p>
            <a:pPr lvl="1"/>
            <a:r>
              <a:rPr lang="en-US" dirty="0"/>
              <a:t>John Papa, Pluralsight course</a:t>
            </a: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Gulp </a:t>
            </a:r>
            <a:r>
              <a:rPr lang="en-US" dirty="0">
                <a:hlinkClick r:id="rId4"/>
              </a:rPr>
              <a:t>and Grunt at Anglebrackets</a:t>
            </a:r>
            <a:endParaRPr lang="en-US" dirty="0"/>
          </a:p>
          <a:p>
            <a:pPr lvl="1"/>
            <a:r>
              <a:rPr lang="en-US" dirty="0"/>
              <a:t>John Papa, blog 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task runner?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it as MSBuild for JavaScript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  <a:endParaRPr lang="en-US" dirty="0"/>
          </a:p>
          <a:p>
            <a:pPr lvl="1"/>
            <a:r>
              <a:rPr lang="en-US" dirty="0" smtClean="0"/>
              <a:t>Automates repetitive tasks</a:t>
            </a:r>
          </a:p>
          <a:p>
            <a:pPr lvl="1"/>
            <a:r>
              <a:rPr lang="en-US" dirty="0" smtClean="0"/>
              <a:t>Enforces build consistency</a:t>
            </a:r>
          </a:p>
          <a:p>
            <a:pPr lvl="1"/>
            <a:r>
              <a:rPr lang="en-US" dirty="0" smtClean="0"/>
              <a:t>Improves development workflow quality</a:t>
            </a:r>
          </a:p>
          <a:p>
            <a:pPr lvl="2"/>
            <a:r>
              <a:rPr lang="en-US" dirty="0"/>
              <a:t>Develop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Analyze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Test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Package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Deploy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1" y="1930400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responsibilities of task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Transpiling JS (TypeScript, Babel, etc.)</a:t>
            </a:r>
          </a:p>
          <a:p>
            <a:r>
              <a:rPr lang="en-US" dirty="0" smtClean="0"/>
              <a:t>Transforming JS (bundling modules, ng-annotate, etc.)</a:t>
            </a:r>
          </a:p>
          <a:p>
            <a:r>
              <a:rPr lang="en-US" dirty="0" smtClean="0"/>
              <a:t>Bundling files</a:t>
            </a:r>
          </a:p>
          <a:p>
            <a:r>
              <a:rPr lang="en-US" dirty="0" smtClean="0"/>
              <a:t>Minifying files</a:t>
            </a:r>
          </a:p>
          <a:p>
            <a:r>
              <a:rPr lang="en-US" dirty="0" smtClean="0"/>
              <a:t>Generating JS source maps</a:t>
            </a:r>
          </a:p>
          <a:p>
            <a:r>
              <a:rPr lang="en-US" dirty="0" smtClean="0"/>
              <a:t>Preprocessing CSS (LESS, SASS, Stylus, etc.)</a:t>
            </a:r>
          </a:p>
          <a:p>
            <a:r>
              <a:rPr lang="en-US" dirty="0" smtClean="0"/>
              <a:t>Transforming CSS (e.g., AutoPrefixer)</a:t>
            </a:r>
          </a:p>
          <a:p>
            <a:r>
              <a:rPr lang="en-US" dirty="0" smtClean="0"/>
              <a:t>Busting the cache</a:t>
            </a:r>
          </a:p>
          <a:p>
            <a:r>
              <a:rPr lang="en-US" dirty="0" smtClean="0"/>
              <a:t>Optimizing images</a:t>
            </a:r>
          </a:p>
          <a:p>
            <a:r>
              <a:rPr lang="en-US" dirty="0" smtClean="0"/>
              <a:t>Copying files</a:t>
            </a:r>
          </a:p>
          <a:p>
            <a:r>
              <a:rPr lang="en-US" dirty="0" smtClean="0"/>
              <a:t>Watching files for changes</a:t>
            </a:r>
          </a:p>
          <a:p>
            <a:r>
              <a:rPr lang="en-US" dirty="0" smtClean="0"/>
              <a:t>Running unit tests</a:t>
            </a:r>
          </a:p>
          <a:p>
            <a:r>
              <a:rPr lang="en-US" dirty="0" smtClean="0"/>
              <a:t>Analyzing code (e.g., </a:t>
            </a:r>
            <a:r>
              <a:rPr lang="en-US" dirty="0" err="1" smtClean="0"/>
              <a:t>linting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If I have to remember, I’m going to forget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https://thinkingdriver.files.wordpress.com/2013/03/bi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47" y="1306251"/>
            <a:ext cx="5723681" cy="4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one with ASP.NET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Compelling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NuGet has been demoted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contributors neglect NuGet</a:t>
            </a:r>
          </a:p>
          <a:p>
            <a:endParaRPr lang="en-US" dirty="0"/>
          </a:p>
          <a:p>
            <a:r>
              <a:rPr lang="en-US" dirty="0" smtClean="0"/>
              <a:t>Use Bower or NPM for client-side assets</a:t>
            </a:r>
          </a:p>
          <a:p>
            <a:pPr lvl="1"/>
            <a:r>
              <a:rPr lang="en-US" dirty="0" smtClean="0"/>
              <a:t>Bower used for MVC 6’s unobtrusive JS</a:t>
            </a:r>
          </a:p>
          <a:p>
            <a:endParaRPr lang="en-US" dirty="0"/>
          </a:p>
          <a:p>
            <a:r>
              <a:rPr lang="en-US" dirty="0" smtClean="0"/>
              <a:t>From the </a:t>
            </a:r>
            <a:r>
              <a:rPr lang="en-US" dirty="0" smtClean="0">
                <a:hlinkClick r:id="rId2"/>
              </a:rPr>
              <a:t>ASP.NET docs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bit.ly/1lGF3s2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795464"/>
            <a:ext cx="3108083" cy="143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10" y="3975774"/>
            <a:ext cx="8289059" cy="1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ASP.NET Bundling &amp; Minification is obsolete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bit.ly/1KEc29U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80543"/>
                  </p:ext>
                </p:extLst>
              </p:nvPr>
            </p:nvGraphicFramePr>
            <p:xfrm>
              <a:off x="754144" y="2412272"/>
              <a:ext cx="8814062" cy="295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44" y="2412272"/>
                <a:ext cx="8814062" cy="295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Command Palette &amp; Task </a:t>
            </a:r>
            <a:r>
              <a:rPr lang="en-US" dirty="0"/>
              <a:t>Runner Explorer </a:t>
            </a:r>
            <a:r>
              <a:rPr lang="en-US" dirty="0" smtClean="0"/>
              <a:t>make </a:t>
            </a:r>
            <a:r>
              <a:rPr lang="en-US" dirty="0"/>
              <a:t>it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use command line</a:t>
            </a:r>
          </a:p>
          <a:p>
            <a:endParaRPr lang="en-US" dirty="0"/>
          </a:p>
          <a:p>
            <a:r>
              <a:rPr lang="en-US" dirty="0" smtClean="0"/>
              <a:t>Bind tasks to VS events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0219"/>
            <a:ext cx="8034533" cy="162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50" y="2057400"/>
            <a:ext cx="7127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6E2C49FD-3A31-4606-91EC-200B427234D2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&lt;head&gt;\n    &lt;meta charset=\&quot;utf-8\&quot; /&gt;\n    &lt;meta name=\&quot;viewport\&quot; content=\&quot;width=device-width, initial-scale=1.0\&quot;&gt;\n    &lt;title&gt;@ViewBag.Title - My ASP.NET Application&lt;/title&gt;\n    @Styles.Render(\&quot;~/Content/css\&quot;)\n    @Scripts.Render(\&quot;~/bundles/modernizr\&quot;)\n&lt;/head&gt;&quot;,&quot;ctags&quot;:{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03D1D5C-EBE5-49EA-92BF-30229609D7F4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'gulp');\nvar jshint = require('gulp-jshint');\n\ngulp.task('default', [], function () {\n    return gulp.src([\n            'gulpfile.js', \n            'Scripts/my/**/*.js'\n        ])\n        .pipe(jshint())\n        .pipe(jshint.reporter('jshint-stylish', {\n            verbose: true\n        }))\n        .pipe(jshint.reporter('fail'));\n});&quot;,&quot;ctags&quot;:{&quot;gulp&quot;:[{&quot;linenum&quot;:&quot;1&quot;,&quot;signature&quot;:&quot;var gulp = require('gulp');&quot;}],&quot;jshint&quot;:[{&quot;linenum&quot;:&quot;2&quot;,&quot;signature&quot;:&quot;var jshint = require('gulp-jshint');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BD8915D-5B1B-4883-9BDD-E6255488855D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module.exports = function (grunt) {\n    grunt.initConfig({\n        jshint: {\n            files: [\n                'gruntfile.js',\n                'Scripts/my/**/*.js'\n            ],            \n            options: {\n                jshintrc: 'jshintrc.json'\n            }\n        }\n    });\n\n    grunt.loadNpmTasks('grunt-contrib-jshint');\n\n    grunt.registerTask('default', ['jshint']);\n};&quot;,&quot;ctags&quot;:{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48C0673-904C-45C3-9CB5-C1A95C94A7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6 milliseconds */\nvar gulp = require('gulp');\nvar less = require('gulp-less');\nvar autoprefix = require('gulp-autoprefixer');\n\ngulp.task('css', function () {\n   gulp.src('assets/app.less')\n      .pipe(less())\n      .pipe(autoprefix('last 2 version', 'ie 8', 'ie 9'))\n      .pipe(gulp.dest('build'));\n});&quot;,&quot;ctags&quot;:{&quot;autoprefix&quot;:[{&quot;linenum&quot;:&quot;4&quot;,&quot;signature&quot;:&quot;var autoprefix = require('gulp-autoprefixer');&quot;}],&quot;gulp&quot;:[{&quot;linenum&quot;:&quot;2&quot;,&quot;signature&quot;:&quot;var gulp = require('gulp');&quot;}],&quot;less&quot;:[{&quot;linenum&quot;:&quot;3&quot;,&quot;signature&quot;:&quot;var less = require('gulp-less');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6FAD221-7313-46B0-89B7-7D3339AE77A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50 milliseconds */\ngrunt.initConfig({\n   less: {\n      development: {\n         files: {\n            'build/tmp/app.css': 'assets/app.less'\n         }\n      }\n   },\n   autoprefixer: {\n      options: {\n         browsers: ['last 2 version', 'ie 8', 'ie 9']\n      },\n      multiple_files: {\n         expand: true,\n         flatten: true,\n         src: 'build/tmp/app.css',\n         dest: 'build/'\n      }\n   }\n});\n\ngrunt.loadNpmTasks('grunt-contrib-less');\ngrunt.loadNpmTasks('grunt-autoprefixer');\n\ngrunt.registerTask('css', ['less', 'autoprefixer']);&quot;,&quot;ctags&quot;:{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3E43474-6A42-46FA-A28A-F56EC08C43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\n}&quot;,&quot;ctags&quot;:{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B262B60-E39A-44B3-BFA7-546A547B5818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,\n  \&quot;devDependencies\&quot;: {\n    \&quot;gulp\&quot;: \&quot;^3.9.0\&quot;\n  }\n}&quot;,&quot;ctags&quot;:{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C09A7FD-F6A6-4721-A579-1A939F9BAC0A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'use strict';\nvar gulp = require(\&quot;gulp\&quot;),\n  rimraf = require(\&quot;rimraf\&quot;),\n  project = require(\&quot;./project.json\&quot;);\n\nvar paths = {\n  webroot: \&quot;./\&quot; + project.webroot + \&quot;/\&quot;\n};\n\npaths.concatJsDest = paths.webroot + \&quot;js/site.min.js\&quot;;\npaths.concatCssDest = paths.webroot + \&quot;css/site.min.css\&quot;;\n\ngulp.task(\&quot;clean:js\&quot;, function(cb) {\n  rimraf(paths.concatJsDest, cb);\n});\n\ngulp.task(\&quot;clean:css\&quot;, function(cb) {\n  rimraf(paths.concatCssDest, cb);\n});\n\ngulp.task(\&quot;clean\&quot;, [\&quot;clean:js\&quot;, \&quot;clean:css\&quot;]);&quot;,&quot;ctags&quot;:{&quot;gulp&quot;:[{&quot;linenum&quot;:&quot;2&quot;,&quot;signature&quot;:&quot;var gulp = require(\&quot;gulp\&quot;),&quot;}],&quot;webroot&quot;:[{&quot;linenum&quot;:&quot;6&quot;,&quot;signature&quot;:&quot;paths::webroot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1581</TotalTime>
  <Words>461</Words>
  <Application>Microsoft Office PowerPoint</Application>
  <PresentationFormat>Widescreen</PresentationFormat>
  <Paragraphs>161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Lucida Console</vt:lpstr>
      <vt:lpstr>Trebuchet MS</vt:lpstr>
      <vt:lpstr>Wingdings</vt:lpstr>
      <vt:lpstr>Wingdings 3</vt:lpstr>
      <vt:lpstr>Facet</vt:lpstr>
      <vt:lpstr>JavaScript Task Runners for the ASP.NET Developer</vt:lpstr>
      <vt:lpstr>About me and this talk</vt:lpstr>
      <vt:lpstr>What is a task runner?</vt:lpstr>
      <vt:lpstr>Common responsibilities of task runners</vt:lpstr>
      <vt:lpstr>If I have to remember, I’m going to forget</vt:lpstr>
      <vt:lpstr>Why to use one with ASP.NET</vt:lpstr>
      <vt:lpstr>1. NuGet has been demoted</vt:lpstr>
      <vt:lpstr>2. ASP.NET Bundling &amp; Minification is obsolete </vt:lpstr>
      <vt:lpstr>3. Command Palette &amp; Task Runner Explorer make it easy</vt:lpstr>
      <vt:lpstr>Which task runner should I use?</vt:lpstr>
      <vt:lpstr>Files vs. Streams</vt:lpstr>
      <vt:lpstr>Configuration vs. Code</vt:lpstr>
      <vt:lpstr>Performance comparison Processing 1 small LESS file</vt:lpstr>
      <vt:lpstr>Dashboard view</vt:lpstr>
      <vt:lpstr>Tweets from thought leaders How do I choose?</vt:lpstr>
      <vt:lpstr>Grunt needs Node.js training wheels</vt:lpstr>
      <vt:lpstr>Debugging Grunt tasks is frustrating</vt:lpstr>
      <vt:lpstr>…and the verdict is</vt:lpstr>
      <vt:lpstr>How to use Gulp in your project</vt:lpstr>
      <vt:lpstr>Prerequisites Node.js &amp; NPM (Node Package Manager)</vt:lpstr>
      <vt:lpstr>1. Create package.json file</vt:lpstr>
      <vt:lpstr>2. Install Gulp at system Level</vt:lpstr>
      <vt:lpstr>3. Install Gulp locally</vt:lpstr>
      <vt:lpstr>3. Install Gulp locally (cont.)</vt:lpstr>
      <vt:lpstr>4. Create gulpfile.js </vt:lpstr>
      <vt:lpstr>5. Run Gulp task</vt:lpstr>
      <vt:lpstr>Demo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&amp; JS Task Automation Made Easy with Gulp</dc:title>
  <dc:creator>Scott Addie</dc:creator>
  <cp:lastModifiedBy>Scott Addie</cp:lastModifiedBy>
  <cp:revision>276</cp:revision>
  <dcterms:created xsi:type="dcterms:W3CDTF">2015-07-01T00:55:22Z</dcterms:created>
  <dcterms:modified xsi:type="dcterms:W3CDTF">2015-09-04T12:59:42Z</dcterms:modified>
</cp:coreProperties>
</file>